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DC84-D20D-4145-AC17-2D7C9090276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FE869-44EA-466D-B7A6-B482F155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0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E869-44EA-466D-B7A6-B482F1558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EEF0-FDEA-0B1A-CBDC-A436CD4D7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FCBBB-BB67-010C-88BF-20819B06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DD54-CCED-FD0F-1591-AC491D78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5E96-5596-C53F-7EE2-23374530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18C97-86A0-3C34-FDAC-DCAF6B91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7C91-9A30-C7A3-93BA-135E6EDE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00FCA-9243-D0C9-E950-09DC102D7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B3F0-8AF0-47AD-0F18-C5DC3A5F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CA35D-9C76-BB66-0F03-92C5AC06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C4AB1-CE41-84C6-67A5-5C343F62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3DAAF-4F38-0281-E377-28C05CBD4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124FD-35CE-D6E4-F676-327E3A4C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1F38-5407-1076-65F1-A0AB06FB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25532-E10A-6041-07D6-09BBA9CE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BABC-CE8C-B709-5A76-CE33D46E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6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ED89-FB2C-AFDC-9FA8-C95FC8B1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939A-819E-B38D-589F-6E88B94F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A991-8937-4299-3004-B067CA07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E014-1C16-A02C-C93C-61CBF214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AD5C7-E239-7904-3A39-BC7882A4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04E6-01F5-52C8-0DBC-59587ADC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104BF-031F-3428-1ADF-95A63360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14EF-035A-A122-16B4-69C14D72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F6113-0D22-6A7F-4C27-F5B1195D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87CA-0035-E45D-91E9-CBC8504B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9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9363-3BDB-8533-770B-C9C5306A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A4FD-E325-16A0-71FC-CB7B4322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88F6-C1D9-26EC-4C22-40025AC74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04A1-F979-EBAA-CF53-B8384DDE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0DF87-5500-DEEB-F06E-4DE258D3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7DEB9-D151-AD79-0768-A176EB0F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E99B-FBE6-A411-4278-5ABF34D0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F1A5B-57AA-8B15-B016-F324B909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B20D9-93CB-310D-56C1-A198FDA0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29A9F-27E0-9738-8832-404DBF0D1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0B851-9840-4E94-5113-B4BAE2B61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DCAF4-D279-26DE-E8E6-E4AB82A6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26BAC-6017-DCD3-8779-5B556A37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A3399-2D6D-BDD7-52EE-1C55653A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1308-E74B-8D3B-0CF4-9B9808E9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E60C8-B38B-873C-52D0-52AAF996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5D10-A00A-D213-CF8E-224D3ED6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16FA1-1685-57C4-4F48-41F16CDA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A284D-7E15-3570-6EF3-6120C90A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41E72-3A61-B140-43D7-DAB59219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5E7E4-5C05-2D2F-D05A-E10D07E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AFD2F-967C-B86A-F4BB-D6CA7397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6B49B-58BF-6817-7356-94939678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AB4F9-64C5-649E-DBBC-EA7EAE84B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E516D-AB4F-4E28-6ECC-AB4BBE7E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3FAEF-C562-AC1D-6559-AC98A2E8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3EFC-CC08-532B-53B5-32D2B0A1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4371-7695-6772-8377-C94A3BEC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09784-F77C-7E3C-8441-9491DC14B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9B9A4-477A-6CD1-5CA0-6E164F148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BFB76-FFFE-CA07-77F9-B9D25817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EDA1A-5D9B-213B-1F08-1729C387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6CD4D-D99C-9E60-F639-98DE7770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A645F-0179-24B3-F5BE-3CFAD429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8630D-0D2C-FEBF-2D7B-370297517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CDFBD-E892-EDA8-A97E-F3309EAEC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FED197-FD94-4ED0-A0FB-6390A1B152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7F6E3-1079-B520-87D7-B197B3CBD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DC058-DD7E-02D8-FBCF-3C61BA9C7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74C75-613B-4D79-871F-05708CABB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LeChalteirsExp_AP%20Chemistry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38BB-3251-2B7D-F1C0-45862AD4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245097"/>
            <a:ext cx="10873033" cy="593186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Step 1: Using the Gibbs Free Energy Equation The spontaneity of a reaction is determined by Gibbs free energy:</a:t>
            </a:r>
          </a:p>
          <a:p>
            <a:pPr algn="just"/>
            <a:r>
              <a:rPr lang="el-GR" dirty="0"/>
              <a:t>Δ</a:t>
            </a:r>
            <a:r>
              <a:rPr lang="en-US" dirty="0"/>
              <a:t>G=</a:t>
            </a:r>
            <a:r>
              <a:rPr lang="el-GR" dirty="0"/>
              <a:t>Δ</a:t>
            </a:r>
            <a:r>
              <a:rPr lang="en-US" dirty="0"/>
              <a:t>H−T</a:t>
            </a:r>
            <a:r>
              <a:rPr lang="el-GR" dirty="0"/>
              <a:t>Δ</a:t>
            </a:r>
            <a:r>
              <a:rPr lang="en-US" dirty="0"/>
              <a:t>S</a:t>
            </a:r>
          </a:p>
          <a:p>
            <a:pPr algn="just"/>
            <a:r>
              <a:rPr lang="en-US" dirty="0"/>
              <a:t>For the reaction to be non-spontaneous, </a:t>
            </a:r>
            <a:r>
              <a:rPr lang="el-GR" dirty="0"/>
              <a:t>Δ</a:t>
            </a:r>
            <a:r>
              <a:rPr lang="en-US" dirty="0"/>
              <a:t>G must be greater than zero (</a:t>
            </a:r>
            <a:r>
              <a:rPr lang="el-GR" dirty="0"/>
              <a:t>Δ</a:t>
            </a:r>
            <a:r>
              <a:rPr lang="en-US" dirty="0"/>
              <a:t>G &gt; 0). </a:t>
            </a:r>
          </a:p>
          <a:p>
            <a:pPr algn="just"/>
            <a:r>
              <a:rPr lang="en-US" dirty="0"/>
              <a:t>The transition point between spontaneity and non-spontaneity occurs when </a:t>
            </a:r>
            <a:r>
              <a:rPr lang="el-GR" dirty="0"/>
              <a:t>Δ</a:t>
            </a:r>
            <a:r>
              <a:rPr lang="en-US" dirty="0"/>
              <a:t>G = 0:</a:t>
            </a:r>
          </a:p>
          <a:p>
            <a:pPr algn="just"/>
            <a:r>
              <a:rPr lang="en-US" dirty="0"/>
              <a:t>0=</a:t>
            </a:r>
            <a:r>
              <a:rPr lang="el-GR" dirty="0"/>
              <a:t>Δ𝐻−𝑇Δ𝑆</a:t>
            </a:r>
            <a:endParaRPr lang="en-US" dirty="0"/>
          </a:p>
          <a:p>
            <a:pPr algn="just"/>
            <a:r>
              <a:rPr lang="en-US" dirty="0"/>
              <a:t>Solving for T:</a:t>
            </a:r>
          </a:p>
          <a:p>
            <a:pPr algn="just"/>
            <a:r>
              <a:rPr lang="en-US" dirty="0"/>
              <a:t>T= </a:t>
            </a:r>
            <a:r>
              <a:rPr lang="el-GR" dirty="0"/>
              <a:t>Δ</a:t>
            </a:r>
            <a:r>
              <a:rPr lang="en-US" dirty="0"/>
              <a:t>H​ /</a:t>
            </a:r>
            <a:r>
              <a:rPr lang="el-GR" dirty="0"/>
              <a:t>Δ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95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23B0-8CB0-D534-2EC8-1D53C9AB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8" y="148309"/>
            <a:ext cx="10515600" cy="879213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Galvanic (Voltaic)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6CCA-20C9-712A-FC7A-7B37F8E6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8" y="1253331"/>
            <a:ext cx="11708877" cy="4996640"/>
          </a:xfrm>
        </p:spPr>
        <p:txBody>
          <a:bodyPr/>
          <a:lstStyle/>
          <a:p>
            <a:r>
              <a:rPr lang="en-US" dirty="0"/>
              <a:t>Definition: A device that converts chemical energy into electrical energy through spontaneous redox reactions.</a:t>
            </a:r>
          </a:p>
          <a:p>
            <a:r>
              <a:rPr lang="en-US" dirty="0"/>
              <a:t>Components: Anode (oxidation site, negative electrode).</a:t>
            </a:r>
          </a:p>
          <a:p>
            <a:r>
              <a:rPr lang="en-US" dirty="0"/>
              <a:t>Cathode (reduction site, positive electrode).</a:t>
            </a:r>
          </a:p>
          <a:p>
            <a:r>
              <a:rPr lang="en-US" dirty="0"/>
              <a:t>Salt bridge (maintains charge balance).</a:t>
            </a:r>
          </a:p>
          <a:p>
            <a:r>
              <a:rPr lang="en-US" dirty="0"/>
              <a:t>Example: Zn-Cu Cell</a:t>
            </a:r>
          </a:p>
          <a:p>
            <a:pPr marL="0" indent="0">
              <a:buNone/>
            </a:pPr>
            <a:r>
              <a:rPr lang="en-US" dirty="0"/>
              <a:t>Zn(s) | Zn²⁺(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||</a:t>
            </a:r>
            <a:r>
              <a:rPr lang="en-US" dirty="0"/>
              <a:t> Cu²⁺(</a:t>
            </a:r>
            <a:r>
              <a:rPr lang="en-US" dirty="0" err="1"/>
              <a:t>aq</a:t>
            </a:r>
            <a:r>
              <a:rPr lang="en-US" dirty="0"/>
              <a:t>) | Cu(s)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Electron Flow: From anode to cathode.</a:t>
            </a:r>
          </a:p>
        </p:txBody>
      </p:sp>
    </p:spTree>
    <p:extLst>
      <p:ext uri="{BB962C8B-B14F-4D97-AF65-F5344CB8AC3E}">
        <p14:creationId xmlns:p14="http://schemas.microsoft.com/office/powerpoint/2010/main" val="358823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07B5-5080-A729-622C-3837EB4E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Electrolytic Cells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746C-61A8-A27D-D59B-974A531E0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121790"/>
            <a:ext cx="10929594" cy="505517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Definition</a:t>
            </a:r>
            <a:r>
              <a:rPr lang="en-US" dirty="0"/>
              <a:t>: Uses electrical energy to drive a non-spontaneous reaction.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Key Differences from Galvanic Cells</a:t>
            </a:r>
            <a:r>
              <a:rPr lang="en-US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Requires an external power source.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 The anode is positive</a:t>
            </a:r>
            <a:r>
              <a:rPr lang="en-US" dirty="0"/>
              <a:t>, and the </a:t>
            </a:r>
            <a:r>
              <a:rPr lang="en-US" b="1" dirty="0"/>
              <a:t>Cathode is negative</a:t>
            </a:r>
            <a:r>
              <a:rPr lang="en-US" dirty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Electrons still flow from </a:t>
            </a:r>
            <a:r>
              <a:rPr lang="en-US" b="1" dirty="0"/>
              <a:t>anode to cathode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Example</a:t>
            </a:r>
            <a:r>
              <a:rPr lang="en-US" dirty="0"/>
              <a:t>: Electrolysis of water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Splitting H₂O into H₂ and O₂ using an external voltage.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2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A8CB-79E2-19D9-EFDD-735479C3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7" y="138881"/>
            <a:ext cx="10515600" cy="596409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Electrode Potentials (E°)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1C9462-A205-97B1-198A-BC9143A2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82" y="983675"/>
            <a:ext cx="1154783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The tendency of a substance to be reduced, measured in volts (V).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Reference Electrode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Standard Hydrogen Electrode (SHE), E° = 0V.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Formula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US" altLang="en-US" sz="32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cell</a:t>
            </a:r>
            <a:r>
              <a:rPr kumimoji="0" lang="en-US" altLang="en-US" sz="32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en-US" altLang="en-US" sz="3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US" altLang="en-US" sz="32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cathode</a:t>
            </a:r>
            <a:r>
              <a:rPr kumimoji="0" lang="en-US" altLang="en-US" sz="32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en-US" altLang="en-US" sz="3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US" altLang="en-US" sz="32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anode</a:t>
            </a:r>
            <a:r>
              <a:rPr kumimoji="0" lang="en-US" altLang="en-US" sz="32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endParaRPr kumimoji="0" lang="en-US" altLang="en-US" sz="32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 Calculation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Zn²⁺/Zn (E° = -0.76V) and Cu²⁺/Cu (E° = +0.34V)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E°cell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(+0.34V) - (-0.76V) = +1.10V →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Spontaneous reaction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570C64-E105-6565-760E-A1FE2B508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505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1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D56B-0314-E02E-47A6-CFF17B84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2" y="321558"/>
            <a:ext cx="11756011" cy="718957"/>
          </a:xfrm>
        </p:spPr>
        <p:txBody>
          <a:bodyPr>
            <a:normAutofit/>
          </a:bodyPr>
          <a:lstStyle/>
          <a:p>
            <a:r>
              <a:rPr lang="en-US" b="1" dirty="0"/>
              <a:t>Applications of Electrochemistry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88660-281A-96ED-B206-D5F33B1D8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1329179"/>
            <a:ext cx="10910740" cy="48477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Batteries</a:t>
            </a:r>
            <a:r>
              <a:rPr lang="en-US" dirty="0"/>
              <a:t>: Lead-acid, lithium-ion, fuel cells.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Corrosion &amp; Prevention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Rusting of iron (Fe → Fe²⁺ + 2e⁻).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Prevention</a:t>
            </a:r>
            <a:r>
              <a:rPr lang="en-US" dirty="0"/>
              <a:t>: Galvanization, sacrificial anodes.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Industrial Electrolysis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Extraction of metals (Aluminum from bauxite).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The production of chlorine gas from NaCl electrolysis.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4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6D17-9E86-E65E-8C9C-C97659D4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365125"/>
            <a:ext cx="11108703" cy="756665"/>
          </a:xfrm>
        </p:spPr>
        <p:txBody>
          <a:bodyPr/>
          <a:lstStyle/>
          <a:p>
            <a:r>
              <a:rPr lang="en-US" b="1" dirty="0"/>
              <a:t>Summary &amp; Assignment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91FB-A1F7-34A0-A80F-80910CE7D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0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Takeaways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Electrochemistry is based on redox reactions.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Galvanic cells generate electricity; electrolytic cells consume 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Cell potential determines spontaneity.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8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7A2756-AA00-B58F-D65C-9A40A1CC5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785" y="1065174"/>
            <a:ext cx="4646331" cy="28453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B364B-C94B-FA53-45EF-A1C570A4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82" y="1065174"/>
            <a:ext cx="46101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9F9C-0CB0-36DE-8C30-A8D0BF31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7" y="355044"/>
            <a:ext cx="10879318" cy="63945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Step 2: Plugging in the Given Values</a:t>
            </a:r>
          </a:p>
          <a:p>
            <a:pPr algn="just"/>
            <a:r>
              <a:rPr lang="en-US" dirty="0"/>
              <a:t>ΔH = -120 kJ</a:t>
            </a:r>
          </a:p>
          <a:p>
            <a:pPr algn="just"/>
            <a:r>
              <a:rPr lang="en-US" dirty="0"/>
              <a:t>ΔS = -0.4 kJ/K</a:t>
            </a:r>
          </a:p>
          <a:p>
            <a:pPr algn="just"/>
            <a:r>
              <a:rPr lang="en-US" dirty="0"/>
              <a:t>T= −120​/−0.4 </a:t>
            </a:r>
          </a:p>
          <a:p>
            <a:pPr algn="just"/>
            <a:r>
              <a:rPr lang="en-US" dirty="0"/>
              <a:t>T=300K</a:t>
            </a:r>
          </a:p>
          <a:p>
            <a:pPr algn="just"/>
            <a:r>
              <a:rPr lang="en-US" dirty="0"/>
              <a:t>At T = 300 K, </a:t>
            </a:r>
          </a:p>
          <a:p>
            <a:pPr algn="just"/>
            <a:r>
              <a:rPr lang="en-US" dirty="0"/>
              <a:t> The reaction is at equilibrium (ΔG = 0), meaning it is neither spontaneous nor non-spontaneous.</a:t>
            </a:r>
          </a:p>
          <a:p>
            <a:pPr algn="just"/>
            <a:r>
              <a:rPr lang="en-US" dirty="0"/>
              <a:t>Step 3: Understanding the Non-Spontaneity Condition</a:t>
            </a:r>
          </a:p>
          <a:p>
            <a:pPr algn="just"/>
            <a:r>
              <a:rPr lang="en-US" dirty="0"/>
              <a:t>The reaction is spontaneous when ΔG &lt; 0.</a:t>
            </a:r>
          </a:p>
          <a:p>
            <a:pPr algn="just"/>
            <a:r>
              <a:rPr lang="en-US" dirty="0"/>
              <a:t>The reaction is non-spontaneous when ΔG &gt; 0.</a:t>
            </a:r>
          </a:p>
          <a:p>
            <a:pPr algn="just"/>
            <a:r>
              <a:rPr lang="en-US" dirty="0"/>
              <a:t>Since this is an exothermic reaction (ΔH &lt; 0) and ΔS &lt; 0, the term (-TΔS) becomes positive as temperature increases.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i="1" dirty="0"/>
              <a:t>If T &lt; 300 K, ΔG is negative, meaning the reaction is spontaneous.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i="1" dirty="0"/>
              <a:t>If T &gt; 300 K, ΔG is positive, meaning the reaction is non-spontaneous.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Thus, above 300 K, the reaction becomes non-spontaneous.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AFDD-4971-EAD3-ADF4-4558249E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/>
          <a:lstStyle/>
          <a:p>
            <a:r>
              <a:rPr lang="en-US" dirty="0"/>
              <a:t>Electrochemistry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31D0-ADD0-9B27-43DA-FEF839A8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1234911"/>
            <a:ext cx="11811786" cy="4942052"/>
          </a:xfrm>
        </p:spPr>
        <p:txBody>
          <a:bodyPr/>
          <a:lstStyle/>
          <a:p>
            <a:pPr algn="just"/>
            <a:r>
              <a:rPr lang="en-US" dirty="0"/>
              <a:t>It’s a branch of chemistry that deals with the study of the relationship between electric energy and chemical energy and the conversion of one form to another.</a:t>
            </a:r>
          </a:p>
          <a:p>
            <a:pPr algn="just"/>
            <a:r>
              <a:rPr lang="en-US" dirty="0"/>
              <a:t>Electroplating</a:t>
            </a:r>
          </a:p>
          <a:p>
            <a:pPr algn="just"/>
            <a:r>
              <a:rPr lang="en-US" dirty="0"/>
              <a:t>Metal purification</a:t>
            </a:r>
          </a:p>
          <a:p>
            <a:pPr algn="just"/>
            <a:r>
              <a:rPr lang="en-US" dirty="0"/>
              <a:t>Batteries, </a:t>
            </a:r>
          </a:p>
          <a:p>
            <a:pPr algn="just"/>
            <a:r>
              <a:rPr lang="en-US" dirty="0"/>
              <a:t>corrosion, </a:t>
            </a:r>
          </a:p>
          <a:p>
            <a:pPr algn="just"/>
            <a:r>
              <a:rPr lang="en-US" dirty="0"/>
              <a:t>electrolysis, fuel cells.</a:t>
            </a:r>
          </a:p>
          <a:p>
            <a:pPr algn="just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BF91A-A633-1E56-F72E-ED85764B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448" y="2285291"/>
            <a:ext cx="3477432" cy="3891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A4EDE5-9579-A76B-37E5-A3F08D22F271}"/>
              </a:ext>
            </a:extLst>
          </p:cNvPr>
          <p:cNvSpPr txBox="1"/>
          <p:nvPr/>
        </p:nvSpPr>
        <p:spPr>
          <a:xfrm>
            <a:off x="360575" y="537243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pres?slideindex=1&amp;slidetitle="/>
              </a:rPr>
              <a:t>https://ptable.com/?lang=en#Electrons/OxidationStates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6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9C6E-AD24-87C8-BB7B-A1328A4A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Electrochemical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B03A-66BA-4079-8048-134934C0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25625"/>
            <a:ext cx="11745798" cy="4351338"/>
          </a:xfrm>
        </p:spPr>
        <p:txBody>
          <a:bodyPr/>
          <a:lstStyle/>
          <a:p>
            <a:r>
              <a:rPr lang="en-US" dirty="0"/>
              <a:t>A device in which chemical energy is converted into electrical energy. </a:t>
            </a:r>
          </a:p>
          <a:p>
            <a:pPr marL="0" indent="0">
              <a:buNone/>
            </a:pPr>
            <a:r>
              <a:rPr lang="en-US" dirty="0"/>
              <a:t>also called as Galvanic cell or voltaic cell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DAE6F-A7E3-3334-0CE2-546D5A31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7" y="2946450"/>
            <a:ext cx="8031336" cy="20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3374F-40DD-322E-14CA-1B56F22B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4" y="395925"/>
            <a:ext cx="11990895" cy="5938887"/>
          </a:xfrm>
        </p:spPr>
        <p:txBody>
          <a:bodyPr/>
          <a:lstStyle/>
          <a:p>
            <a:r>
              <a:rPr lang="en-US" dirty="0"/>
              <a:t> The anode and Cathode are the two electrodes in an electrochemical cell where oxidation and reduction occur, respectively. </a:t>
            </a:r>
          </a:p>
          <a:p>
            <a:r>
              <a:rPr lang="en-US" dirty="0"/>
              <a:t>Their behavior differs in Galvanic (Voltaic) Cells and Electrolytic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          	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"An Ox, Red Cat" → Anode = Oxidation, Cathode = Reduction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403D88-B807-DA85-1602-A9B9156DB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06082"/>
              </p:ext>
            </p:extLst>
          </p:nvPr>
        </p:nvGraphicFramePr>
        <p:xfrm>
          <a:off x="461914" y="2021393"/>
          <a:ext cx="11387578" cy="314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226">
                  <a:extLst>
                    <a:ext uri="{9D8B030D-6E8A-4147-A177-3AD203B41FA5}">
                      <a16:colId xmlns:a16="http://schemas.microsoft.com/office/drawing/2014/main" val="2171526848"/>
                    </a:ext>
                  </a:extLst>
                </a:gridCol>
                <a:gridCol w="4878612">
                  <a:extLst>
                    <a:ext uri="{9D8B030D-6E8A-4147-A177-3AD203B41FA5}">
                      <a16:colId xmlns:a16="http://schemas.microsoft.com/office/drawing/2014/main" val="745613903"/>
                    </a:ext>
                  </a:extLst>
                </a:gridCol>
                <a:gridCol w="4670740">
                  <a:extLst>
                    <a:ext uri="{9D8B030D-6E8A-4147-A177-3AD203B41FA5}">
                      <a16:colId xmlns:a16="http://schemas.microsoft.com/office/drawing/2014/main" val="3002407608"/>
                    </a:ext>
                  </a:extLst>
                </a:gridCol>
              </a:tblGrid>
              <a:tr h="3753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Electrode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Galvanic (Voltaic) 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Electrolytic 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05524"/>
                  </a:ext>
                </a:extLst>
              </a:tr>
              <a:tr h="1480975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/>
                        <a:t>Anode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Site of oxidation (loses electrons), negative electrode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Site of oxidation (loses electrons), positive electrode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(connected to power source)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996673"/>
                  </a:ext>
                </a:extLst>
              </a:tr>
              <a:tr h="1203292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/>
                        <a:t>Cathode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Site of reduction (gains electrons), positive electrode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Site of reduction (gains electrons), negative electrode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54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92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4CAA-7C3B-A725-BA6D-66A10B91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381"/>
          </a:xfrm>
        </p:spPr>
        <p:txBody>
          <a:bodyPr/>
          <a:lstStyle/>
          <a:p>
            <a:pPr algn="just"/>
            <a:r>
              <a:rPr lang="en-US" b="1" dirty="0"/>
              <a:t>Electrolytic Vs Galvanic (Voltaic cell)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B70265-A08B-BB26-3700-989A44CDE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276" y="1514940"/>
            <a:ext cx="8150749" cy="4481842"/>
          </a:xfrm>
        </p:spPr>
      </p:pic>
    </p:spTree>
    <p:extLst>
      <p:ext uri="{BB962C8B-B14F-4D97-AF65-F5344CB8AC3E}">
        <p14:creationId xmlns:p14="http://schemas.microsoft.com/office/powerpoint/2010/main" val="50724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684-6AF5-E02A-D2D5-8A0C91D2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5" y="339365"/>
            <a:ext cx="11434713" cy="58375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Anions vs. Cations</a:t>
            </a:r>
          </a:p>
          <a:p>
            <a:r>
              <a:rPr lang="en-US" dirty="0"/>
              <a:t>These are types of ions (charged particles) in an electrochemical cell.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Anion (A Negative ION) → Moves to the Anode </a:t>
            </a:r>
          </a:p>
          <a:p>
            <a:pPr marL="0" indent="0" algn="just">
              <a:buNone/>
            </a:pPr>
            <a:r>
              <a:rPr lang="en-US" dirty="0"/>
              <a:t>Cation (T looks like a +, meaning positive) → Moves to the Cathode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Example: NaCl in water → Na⁺ (cation) moves to the cathode, </a:t>
            </a:r>
          </a:p>
          <a:p>
            <a:pPr marL="0" indent="0" algn="just">
              <a:buNone/>
            </a:pPr>
            <a:r>
              <a:rPr lang="en-US" dirty="0"/>
              <a:t>Cl⁻ (anion) moves to the anode.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A9C82E-774C-A72B-8CCB-76FD31A2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5688"/>
              </p:ext>
            </p:extLst>
          </p:nvPr>
        </p:nvGraphicFramePr>
        <p:xfrm>
          <a:off x="1216058" y="1373958"/>
          <a:ext cx="9464511" cy="233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837">
                  <a:extLst>
                    <a:ext uri="{9D8B030D-6E8A-4147-A177-3AD203B41FA5}">
                      <a16:colId xmlns:a16="http://schemas.microsoft.com/office/drawing/2014/main" val="3824162177"/>
                    </a:ext>
                  </a:extLst>
                </a:gridCol>
                <a:gridCol w="3154837">
                  <a:extLst>
                    <a:ext uri="{9D8B030D-6E8A-4147-A177-3AD203B41FA5}">
                      <a16:colId xmlns:a16="http://schemas.microsoft.com/office/drawing/2014/main" val="3925456732"/>
                    </a:ext>
                  </a:extLst>
                </a:gridCol>
                <a:gridCol w="3154837">
                  <a:extLst>
                    <a:ext uri="{9D8B030D-6E8A-4147-A177-3AD203B41FA5}">
                      <a16:colId xmlns:a16="http://schemas.microsoft.com/office/drawing/2014/main" val="735068754"/>
                    </a:ext>
                  </a:extLst>
                </a:gridCol>
              </a:tblGrid>
              <a:tr h="6850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Ion Type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481894"/>
                  </a:ext>
                </a:extLst>
              </a:tr>
              <a:tr h="6850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 Anion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Negative (-)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Moves toward the anode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74567"/>
                  </a:ext>
                </a:extLst>
              </a:tr>
              <a:tr h="6850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Positive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Moves toward the cathode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7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2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F6CE-2409-0A7B-0E81-3F56DC32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12" y="165653"/>
            <a:ext cx="11193544" cy="5398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Oxidation vs.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AB23-B352-491B-DEFB-42EABF74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920899"/>
            <a:ext cx="11648385" cy="56307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These are the two parts of a Redox (Reduction-Oxidation) reaction: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OIL RIG → "Oxidation Is Loss, Reduction Is Gain" (of electrons)</a:t>
            </a:r>
          </a:p>
          <a:p>
            <a:r>
              <a:rPr lang="en-US" sz="2400" dirty="0"/>
              <a:t>LEO GER → "Lose Electrons = Oxidation, Gain Electrons = Reduction"</a:t>
            </a:r>
          </a:p>
          <a:p>
            <a:endParaRPr lang="en-US" dirty="0"/>
          </a:p>
          <a:p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Zn(s) → Zn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+ 2e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−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(∗∗Oxidation at Anode∗∗)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+ 2e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−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→   Cu(s)       (∗∗Reduction at Cathode∗∗)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71A310-8382-CA35-563A-421A20F2E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1220"/>
              </p:ext>
            </p:extLst>
          </p:nvPr>
        </p:nvGraphicFramePr>
        <p:xfrm>
          <a:off x="604295" y="1450086"/>
          <a:ext cx="10854573" cy="205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509">
                  <a:extLst>
                    <a:ext uri="{9D8B030D-6E8A-4147-A177-3AD203B41FA5}">
                      <a16:colId xmlns:a16="http://schemas.microsoft.com/office/drawing/2014/main" val="3824162177"/>
                    </a:ext>
                  </a:extLst>
                </a:gridCol>
                <a:gridCol w="4237873">
                  <a:extLst>
                    <a:ext uri="{9D8B030D-6E8A-4147-A177-3AD203B41FA5}">
                      <a16:colId xmlns:a16="http://schemas.microsoft.com/office/drawing/2014/main" val="3925456732"/>
                    </a:ext>
                  </a:extLst>
                </a:gridCol>
                <a:gridCol w="3618191">
                  <a:extLst>
                    <a:ext uri="{9D8B030D-6E8A-4147-A177-3AD203B41FA5}">
                      <a16:colId xmlns:a16="http://schemas.microsoft.com/office/drawing/2014/main" val="735068754"/>
                    </a:ext>
                  </a:extLst>
                </a:gridCol>
              </a:tblGrid>
              <a:tr h="6850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Process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Electron 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481894"/>
                  </a:ext>
                </a:extLst>
              </a:tr>
              <a:tr h="6850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Oxidation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Loss of electrons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Electrons are released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74567"/>
                  </a:ext>
                </a:extLst>
              </a:tr>
              <a:tr h="68501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Reduction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Gain of electrons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/>
                        <a:t>Electrons are 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7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34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1B91-403D-1964-2A7F-2840E1FB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>
            <a:normAutofit fontScale="90000"/>
          </a:bodyPr>
          <a:lstStyle/>
          <a:p>
            <a:r>
              <a:rPr lang="en-US" dirty="0"/>
              <a:t>In a Zn-Cu Galvanic Cell: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EA6BC-5D69-E8F4-9404-CA948493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80" t="9504" r="2971" b="17020"/>
          <a:stretch/>
        </p:blipFill>
        <p:spPr>
          <a:xfrm>
            <a:off x="943584" y="1121790"/>
            <a:ext cx="9036995" cy="50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952</Words>
  <Application>Microsoft Office PowerPoint</Application>
  <PresentationFormat>Widescreen</PresentationFormat>
  <Paragraphs>139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Electrochemistry</vt:lpstr>
      <vt:lpstr>Electrochemical cell</vt:lpstr>
      <vt:lpstr>PowerPoint Presentation</vt:lpstr>
      <vt:lpstr>Electrolytic Vs Galvanic (Voltaic cell)</vt:lpstr>
      <vt:lpstr>PowerPoint Presentation</vt:lpstr>
      <vt:lpstr>Oxidation vs. Reduction</vt:lpstr>
      <vt:lpstr>In a Zn-Cu Galvanic Cell: </vt:lpstr>
      <vt:lpstr>Galvanic (Voltaic) Cells</vt:lpstr>
      <vt:lpstr>Electrolytic Cells </vt:lpstr>
      <vt:lpstr>Standard Electrode Potentials (E°)</vt:lpstr>
      <vt:lpstr>Applications of Electrochemistry</vt:lpstr>
      <vt:lpstr>Summary &amp;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Srinivas Sistla</dc:creator>
  <cp:lastModifiedBy>Srinivas Sistla</cp:lastModifiedBy>
  <cp:revision>8</cp:revision>
  <dcterms:created xsi:type="dcterms:W3CDTF">2025-03-01T02:44:36Z</dcterms:created>
  <dcterms:modified xsi:type="dcterms:W3CDTF">2025-04-06T01:40:52Z</dcterms:modified>
</cp:coreProperties>
</file>